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2" r:id="rId3"/>
  </p:sldMasterIdLst>
  <p:notesMasterIdLst>
    <p:notesMasterId r:id="rId20"/>
  </p:notesMasterIdLst>
  <p:sldIdLst>
    <p:sldId id="257" r:id="rId4"/>
    <p:sldId id="258" r:id="rId5"/>
    <p:sldId id="256" r:id="rId6"/>
    <p:sldId id="261" r:id="rId7"/>
    <p:sldId id="282" r:id="rId8"/>
    <p:sldId id="264" r:id="rId9"/>
    <p:sldId id="266" r:id="rId10"/>
    <p:sldId id="267" r:id="rId11"/>
    <p:sldId id="280" r:id="rId12"/>
    <p:sldId id="281" r:id="rId13"/>
    <p:sldId id="278" r:id="rId14"/>
    <p:sldId id="268" r:id="rId15"/>
    <p:sldId id="269" r:id="rId16"/>
    <p:sldId id="277" r:id="rId17"/>
    <p:sldId id="284" r:id="rId18"/>
    <p:sldId id="279" r:id="rId1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00"/>
    <a:srgbClr val="262CD2"/>
    <a:srgbClr val="2B47E1"/>
    <a:srgbClr val="2641D1"/>
    <a:srgbClr val="E1870F"/>
    <a:srgbClr val="6FC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1" autoAdjust="0"/>
    <p:restoredTop sz="93233" autoAdjust="0"/>
  </p:normalViewPr>
  <p:slideViewPr>
    <p:cSldViewPr>
      <p:cViewPr varScale="1">
        <p:scale>
          <a:sx n="61" d="100"/>
          <a:sy n="61" d="100"/>
        </p:scale>
        <p:origin x="10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5AC1A-0248-4B49-AB4F-98C30CD035EC}" type="datetimeFigureOut">
              <a:rPr lang="de-DE" smtClean="0"/>
              <a:t>11.03.19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DC862-AFED-FE43-932F-E41E59BF13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66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DC862-AFED-FE43-932F-E41E59BF137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871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DC862-AFED-FE43-932F-E41E59BF137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005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DC862-AFED-FE43-932F-E41E59BF137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842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DC862-AFED-FE43-932F-E41E59BF137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2972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DC862-AFED-FE43-932F-E41E59BF137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842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DC862-AFED-FE43-932F-E41E59BF137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03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DC862-AFED-FE43-932F-E41E59BF137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962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DC862-AFED-FE43-932F-E41E59BF137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842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DC862-AFED-FE43-932F-E41E59BF137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842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DC862-AFED-FE43-932F-E41E59BF137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842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DC862-AFED-FE43-932F-E41E59BF137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84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692" y="1979203"/>
            <a:ext cx="7626756" cy="2025861"/>
          </a:xfrm>
        </p:spPr>
        <p:txBody>
          <a:bodyPr>
            <a:normAutofit/>
          </a:bodyPr>
          <a:lstStyle>
            <a:lvl1pPr>
              <a:defRPr sz="4800" b="0" i="0"/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000022" y="4224559"/>
            <a:ext cx="7604426" cy="1724721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dirty="0"/>
              <a:t>Click to edit Master subtitle style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6730-0000-0000-0000-000000000000}" type="datetimeFigureOut">
              <a:t>11.03.19</a:t>
            </a:fld>
            <a:endParaRPr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53EA-0000-0000-0000-000000000000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887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692F-027C-D54F-B475-1973B9938F15}" type="datetimeFigureOut">
              <a:rPr lang="de-DE" smtClean="0"/>
              <a:t>11.03.19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960-18A8-6343-88AC-E533B7CE1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15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692F-027C-D54F-B475-1973B9938F15}" type="datetimeFigureOut">
              <a:rPr lang="de-DE" smtClean="0"/>
              <a:t>11.03.19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960-18A8-6343-88AC-E533B7CE1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20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692F-027C-D54F-B475-1973B9938F15}" type="datetimeFigureOut">
              <a:rPr lang="de-DE" smtClean="0"/>
              <a:t>11.03.19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960-18A8-6343-88AC-E533B7CE1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9899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692F-027C-D54F-B475-1973B9938F15}" type="datetimeFigureOut">
              <a:rPr lang="de-DE" smtClean="0"/>
              <a:t>11.03.19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960-18A8-6343-88AC-E533B7CE1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76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692F-027C-D54F-B475-1973B9938F15}" type="datetimeFigureOut">
              <a:rPr lang="de-DE" smtClean="0"/>
              <a:t>11.03.19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960-18A8-6343-88AC-E533B7CE1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1235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692F-027C-D54F-B475-1973B9938F15}" type="datetimeFigureOut">
              <a:rPr lang="de-DE" smtClean="0"/>
              <a:t>11.03.19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960-18A8-6343-88AC-E533B7CE1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9242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692F-027C-D54F-B475-1973B9938F15}" type="datetimeFigureOut">
              <a:rPr lang="de-DE" smtClean="0"/>
              <a:t>11.03.19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960-18A8-6343-88AC-E533B7CE1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879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692F-027C-D54F-B475-1973B9938F15}" type="datetimeFigureOut">
              <a:rPr lang="de-DE" smtClean="0"/>
              <a:t>11.03.19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960-18A8-6343-88AC-E533B7CE1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672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692F-027C-D54F-B475-1973B9938F15}" type="datetimeFigureOut">
              <a:rPr lang="de-DE" smtClean="0"/>
              <a:t>11.03.19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960-18A8-6343-88AC-E533B7CE1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69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457200" y="1397660"/>
            <a:ext cx="4039819" cy="777011"/>
          </a:xfrm>
        </p:spPr>
        <p:txBody>
          <a:bodyPr anchor="b"/>
          <a:lstStyle>
            <a:lvl1pPr>
              <a:buNone/>
              <a:defRPr sz="2736" b="0" i="0"/>
            </a:lvl1pPr>
            <a:lvl2pPr marL="352">
              <a:buNone/>
              <a:defRPr sz="2160" b="1"/>
            </a:lvl2pPr>
            <a:lvl3pPr marL="176">
              <a:buNone/>
              <a:defRPr sz="1944" b="1"/>
            </a:lvl3pPr>
            <a:lvl4pPr marL="117">
              <a:buNone/>
              <a:defRPr sz="1800" b="1"/>
            </a:lvl4pPr>
            <a:lvl5pPr marL="88">
              <a:buNone/>
              <a:defRPr sz="1800" b="1"/>
            </a:lvl5pPr>
            <a:lvl6pPr marL="70">
              <a:buNone/>
              <a:defRPr sz="1800" b="1"/>
            </a:lvl6pPr>
            <a:lvl7pPr marL="58">
              <a:buNone/>
              <a:defRPr sz="1800" b="1"/>
            </a:lvl7pPr>
            <a:lvl8pPr marL="50">
              <a:buNone/>
              <a:defRPr sz="1800" b="1"/>
            </a:lvl8pPr>
            <a:lvl9pPr marL="44">
              <a:buNone/>
              <a:defRPr sz="1800" b="1"/>
            </a:lvl9pPr>
          </a:lstStyle>
          <a:p>
            <a:pPr lvl="0"/>
            <a:r>
              <a:rPr dirty="0"/>
              <a:t>Click to edit Master text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idx="2"/>
          </p:nvPr>
        </p:nvSpPr>
        <p:spPr>
          <a:xfrm>
            <a:off x="4644237" y="1397660"/>
            <a:ext cx="4042563" cy="777011"/>
          </a:xfrm>
        </p:spPr>
        <p:txBody>
          <a:bodyPr anchor="b"/>
          <a:lstStyle>
            <a:lvl1pPr>
              <a:buNone/>
              <a:defRPr sz="2736" b="0" i="0"/>
            </a:lvl1pPr>
            <a:lvl2pPr marL="352">
              <a:buNone/>
              <a:defRPr sz="2160" b="1"/>
            </a:lvl2pPr>
            <a:lvl3pPr marL="176">
              <a:buNone/>
              <a:defRPr sz="1944" b="1"/>
            </a:lvl3pPr>
            <a:lvl4pPr marL="117">
              <a:buNone/>
              <a:defRPr sz="1800" b="1"/>
            </a:lvl4pPr>
            <a:lvl5pPr marL="88">
              <a:buNone/>
              <a:defRPr sz="1800" b="1"/>
            </a:lvl5pPr>
            <a:lvl6pPr marL="70">
              <a:buNone/>
              <a:defRPr sz="1800" b="1"/>
            </a:lvl6pPr>
            <a:lvl7pPr marL="58">
              <a:buNone/>
              <a:defRPr sz="1800" b="1"/>
            </a:lvl7pPr>
            <a:lvl8pPr marL="50">
              <a:buNone/>
              <a:defRPr sz="1800" b="1"/>
            </a:lvl8pPr>
            <a:lvl9pPr marL="44">
              <a:buNone/>
              <a:defRPr sz="1800" b="1"/>
            </a:lvl9pPr>
          </a:lstStyle>
          <a:p>
            <a:pPr lvl="0"/>
            <a:r>
              <a:rPr dirty="0"/>
              <a:t>Click to edit Master text style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3"/>
          </p:nvPr>
        </p:nvSpPr>
        <p:spPr>
          <a:xfrm>
            <a:off x="457200" y="2174671"/>
            <a:ext cx="4039819" cy="3950894"/>
          </a:xfrm>
        </p:spPr>
        <p:txBody>
          <a:bodyPr/>
          <a:lstStyle>
            <a:lvl1pPr>
              <a:defRPr sz="2736" b="0" i="0"/>
            </a:lvl1pPr>
            <a:lvl2pPr>
              <a:defRPr sz="2160" b="0" i="0"/>
            </a:lvl2pPr>
            <a:lvl3pPr>
              <a:defRPr sz="1944" b="0" i="0"/>
            </a:lvl3pPr>
            <a:lvl4pPr>
              <a:defRPr sz="1800" b="0" i="0"/>
            </a:lvl4pPr>
            <a:lvl5pPr>
              <a:defRPr sz="1800" b="0" i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dirty="0"/>
              <a:t>Click to edit Master text style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4"/>
          </p:nvPr>
        </p:nvSpPr>
        <p:spPr>
          <a:xfrm>
            <a:off x="4644237" y="2174671"/>
            <a:ext cx="4042563" cy="3950894"/>
          </a:xfrm>
        </p:spPr>
        <p:txBody>
          <a:bodyPr/>
          <a:lstStyle>
            <a:lvl1pPr>
              <a:defRPr sz="2736" b="0" i="0"/>
            </a:lvl1pPr>
            <a:lvl2pPr>
              <a:defRPr sz="2160" b="0" i="0"/>
            </a:lvl2pPr>
            <a:lvl3pPr>
              <a:defRPr sz="1944" b="0" i="0"/>
            </a:lvl3pPr>
            <a:lvl4pPr>
              <a:defRPr sz="1800" b="0" i="0"/>
            </a:lvl4pPr>
            <a:lvl5pPr>
              <a:defRPr sz="1800" b="0" i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dirty="0"/>
              <a:t>Click to edit Master text style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2E33-0000-0000-0000-000000000000}" type="datetimeFigureOut">
              <a:t>11.03.19</a:t>
            </a:fld>
            <a:endParaRPr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8763-0000-0000-0000-000000000000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54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b="0" i="0"/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98D3-0000-0000-0000-000000000000}" type="datetimeFigureOut">
              <a:t>11.03.19</a:t>
            </a:fld>
            <a:endParaRPr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3599-0000-0000-0000-000000000000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696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0C05-0000-0000-0000-000000000000}" type="datetimeFigureOut">
              <a:t>11.03.19</a:t>
            </a:fld>
            <a:endParaRPr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8028-0000-0000-0000-000000000000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890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256" y="548680"/>
            <a:ext cx="7859216" cy="792088"/>
          </a:xfrm>
        </p:spPr>
        <p:txBody>
          <a:bodyPr/>
          <a:lstStyle>
            <a:lvl1pPr>
              <a:defRPr b="0" i="0"/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961256" y="1700808"/>
            <a:ext cx="7931224" cy="4392488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dirty="0"/>
              <a:t>Click to edit Master text style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6E0B-0000-0000-0000-000000000000}" type="datetimeFigureOut">
              <a:t>11.03.19</a:t>
            </a:fld>
            <a:endParaRPr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B8D9-0000-0000-0000-000000000000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477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577340"/>
            <a:ext cx="4032504" cy="452628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dirty="0"/>
              <a:t>Click to edit Master text style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2"/>
          </p:nvPr>
        </p:nvSpPr>
        <p:spPr>
          <a:xfrm>
            <a:off x="4572000" y="1577340"/>
            <a:ext cx="4114800" cy="452628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dirty="0"/>
              <a:t>Click to edit Master text style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D76-0000-0000-0000-000000000000}" type="datetimeFigureOut">
              <a:t>11.03.19</a:t>
            </a:fld>
            <a:endParaRPr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6AA3-0000-0000-0000-000000000000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344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31CB-8ECE-1A4E-9948-FB1EEB75E8E6}" type="datetimeFigureOut">
              <a:rPr lang="de-DE" smtClean="0"/>
              <a:t>11.03.19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D3FF-01AC-AE44-AF6B-F03CCB2F64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09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692F-027C-D54F-B475-1973B9938F15}" type="datetimeFigureOut">
              <a:rPr lang="de-DE" smtClean="0"/>
              <a:t>11.03.19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960-18A8-6343-88AC-E533B7CE1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42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692F-027C-D54F-B475-1973B9938F15}" type="datetimeFigureOut">
              <a:rPr lang="de-DE" smtClean="0"/>
              <a:t>11.03.19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960-18A8-6343-88AC-E533B7CE1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8592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2060848"/>
            <a:ext cx="7931224" cy="4042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576" y="6309360"/>
            <a:ext cx="1832176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7F91-6D1D-487A-93DD-6AB167742E74}" type="datetimeFigureOut">
              <a:rPr lang="en-US" smtClean="0"/>
              <a:t>3/11/19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8104" y="6309360"/>
            <a:ext cx="2898648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7104" y="6309360"/>
            <a:ext cx="2139696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140F-E0CD-4C7C-B2BC-248C8D938E09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3"/>
          <p:cNvSpPr/>
          <p:nvPr/>
        </p:nvSpPr>
        <p:spPr>
          <a:xfrm>
            <a:off x="0" y="0"/>
            <a:ext cx="762000" cy="6857999"/>
          </a:xfrm>
          <a:prstGeom prst="rect">
            <a:avLst/>
          </a:prstGeom>
          <a:gradFill flip="none" rotWithShape="1">
            <a:gsLst>
              <a:gs pos="0">
                <a:srgbClr val="009B00"/>
              </a:gs>
              <a:gs pos="100000">
                <a:srgbClr val="FFFFFF"/>
              </a:gs>
            </a:gsLst>
            <a:lin ang="0" scaled="1"/>
            <a:tileRect/>
          </a:gradFill>
          <a:ln w="12700" cmpd="sng">
            <a:noFill/>
            <a:prstDash val="solid"/>
          </a:ln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pic>
        <p:nvPicPr>
          <p:cNvPr id="1025" name="Bild 1" descr="Macintosh HD:Users:CODOC:Desktop:Briefkopf OdA Wald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727483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63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7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i="0" kern="1200">
          <a:solidFill>
            <a:srgbClr val="0000FF"/>
          </a:solidFill>
          <a:latin typeface="Calibri Regular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Calibri Regular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Calibri Regular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Calibri Regular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Calibri Regular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Calibri Regular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592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248" y="2060848"/>
            <a:ext cx="7931224" cy="4042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576" y="6309360"/>
            <a:ext cx="1832176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7F91-6D1D-487A-93DD-6AB167742E74}" type="datetimeFigureOut">
              <a:rPr lang="en-US" smtClean="0"/>
              <a:t>3/11/19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8104" y="6309360"/>
            <a:ext cx="2898648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7104" y="6309360"/>
            <a:ext cx="2139696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140F-E0CD-4C7C-B2BC-248C8D938E09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Free Form 6"/>
          <p:cNvSpPr/>
          <p:nvPr userDrawn="1"/>
        </p:nvSpPr>
        <p:spPr>
          <a:xfrm>
            <a:off x="228600" y="1571542"/>
            <a:ext cx="393700" cy="143997"/>
          </a:xfrm>
          <a:custGeom>
            <a:avLst/>
            <a:gdLst/>
            <a:ahLst/>
            <a:cxnLst/>
            <a:rect l="0" t="0" r="0" b="0"/>
            <a:pathLst>
              <a:path w="393700" h="319150">
                <a:moveTo>
                  <a:pt x="393700" y="0"/>
                </a:moveTo>
                <a:lnTo>
                  <a:pt x="196850" y="0"/>
                </a:lnTo>
                <a:lnTo>
                  <a:pt x="196850" y="0"/>
                </a:lnTo>
                <a:cubicBezTo>
                  <a:pt x="88138" y="0"/>
                  <a:pt x="0" y="71374"/>
                  <a:pt x="0" y="159512"/>
                </a:cubicBezTo>
                <a:cubicBezTo>
                  <a:pt x="0" y="247650"/>
                  <a:pt x="88138" y="319150"/>
                  <a:pt x="196850" y="319150"/>
                </a:cubicBezTo>
                <a:cubicBezTo>
                  <a:pt x="196850" y="319150"/>
                  <a:pt x="196850" y="319150"/>
                  <a:pt x="196850" y="319150"/>
                </a:cubicBezTo>
                <a:lnTo>
                  <a:pt x="196850" y="319150"/>
                </a:lnTo>
                <a:lnTo>
                  <a:pt x="393700" y="319150"/>
                </a:lnTo>
                <a:close/>
              </a:path>
            </a:pathLst>
          </a:custGeom>
          <a:solidFill>
            <a:srgbClr val="FF6600"/>
          </a:solidFill>
          <a:ln w="12700" cmpd="sng">
            <a:solidFill>
              <a:srgbClr val="FF6600"/>
            </a:solidFill>
            <a:prstDash val="solid"/>
          </a:ln>
        </p:spPr>
        <p:txBody>
          <a:bodyPr anchor="ctr">
            <a:spAutoFit/>
          </a:bodyPr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" name="Rectangle 3"/>
          <p:cNvSpPr/>
          <p:nvPr userDrawn="1"/>
        </p:nvSpPr>
        <p:spPr>
          <a:xfrm>
            <a:off x="-36512" y="1"/>
            <a:ext cx="792088" cy="6885384"/>
          </a:xfrm>
          <a:prstGeom prst="rect">
            <a:avLst/>
          </a:prstGeom>
          <a:gradFill flip="none" rotWithShape="1">
            <a:gsLst>
              <a:gs pos="0">
                <a:srgbClr val="009B00"/>
              </a:gs>
              <a:gs pos="100000">
                <a:srgbClr val="FFFFFF"/>
              </a:gs>
            </a:gsLst>
            <a:lin ang="0" scaled="1"/>
            <a:tileRect/>
          </a:gradFill>
          <a:ln w="12700" cmpd="sng">
            <a:noFill/>
            <a:prstDash val="solid"/>
          </a:ln>
        </p:spPr>
        <p:txBody>
          <a:bodyPr wrap="square" anchor="ctr">
            <a:spAutoFit/>
          </a:bodyPr>
          <a:lstStyle/>
          <a:p>
            <a:pPr algn="ctr"/>
            <a:endParaRPr lang="en-US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23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94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i="0" kern="1200">
          <a:solidFill>
            <a:srgbClr val="0000FF"/>
          </a:solidFill>
          <a:latin typeface="Calibri Regular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Calibri Regular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Calibri Regular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Calibri Regular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Calibri Regular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Calibri Regular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E692F-027C-D54F-B475-1973B9938F15}" type="datetimeFigureOut">
              <a:rPr lang="de-DE" smtClean="0"/>
              <a:t>11.03.19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51960-18A8-6343-88AC-E533B7CE1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88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f-wald.ch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93E94A7-5D6A-3442-B34D-313E4CF537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/>
          <a:stretch/>
        </p:blipFill>
        <p:spPr>
          <a:xfrm>
            <a:off x="-36512" y="0"/>
            <a:ext cx="9865096" cy="6832600"/>
          </a:xfrm>
          <a:prstGeom prst="rect">
            <a:avLst/>
          </a:prstGeom>
          <a:effectLst>
            <a:outerShdw blurRad="50800" dist="50800" dir="105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977692" y="1484785"/>
            <a:ext cx="7914788" cy="2880320"/>
          </a:xfrm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rgbClr val="E1870F"/>
                </a:solidFill>
              </a:rPr>
              <a:t>Seit 10 Jahren</a:t>
            </a:r>
            <a:br>
              <a:rPr lang="de-DE" sz="4000" b="1" dirty="0"/>
            </a:br>
            <a:r>
              <a:rPr lang="de-DE" sz="4400" b="1" dirty="0"/>
              <a:t>Berufsbildungsfonds Wald:  </a:t>
            </a:r>
            <a:br>
              <a:rPr lang="de-DE" sz="4400" b="1" dirty="0"/>
            </a:br>
            <a:r>
              <a:rPr lang="de-DE" sz="4400" b="1" dirty="0"/>
              <a:t>Einsatz für eine gute Ausbildung!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977692" y="4468451"/>
            <a:ext cx="7604426" cy="1724721"/>
          </a:xfrm>
        </p:spPr>
        <p:txBody>
          <a:bodyPr/>
          <a:lstStyle/>
          <a:p>
            <a:r>
              <a:rPr lang="de-DE" dirty="0"/>
              <a:t>1.3.2019</a:t>
            </a:r>
          </a:p>
        </p:txBody>
      </p:sp>
    </p:spTree>
    <p:extLst>
      <p:ext uri="{BB962C8B-B14F-4D97-AF65-F5344CB8AC3E}">
        <p14:creationId xmlns:p14="http://schemas.microsoft.com/office/powerpoint/2010/main" val="3734320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Beitragsreduktion für Kleinbetriebe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1256" y="1916832"/>
            <a:ext cx="8003232" cy="40427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CH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766C965-C5DF-A749-BEFA-16FF526DC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46466"/>
              </p:ext>
            </p:extLst>
          </p:nvPr>
        </p:nvGraphicFramePr>
        <p:xfrm>
          <a:off x="1043608" y="1931680"/>
          <a:ext cx="7560840" cy="264944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466057">
                  <a:extLst>
                    <a:ext uri="{9D8B030D-6E8A-4147-A177-3AD203B41FA5}">
                      <a16:colId xmlns:a16="http://schemas.microsoft.com/office/drawing/2014/main" val="4167682952"/>
                    </a:ext>
                  </a:extLst>
                </a:gridCol>
                <a:gridCol w="2320654">
                  <a:extLst>
                    <a:ext uri="{9D8B030D-6E8A-4147-A177-3AD203B41FA5}">
                      <a16:colId xmlns:a16="http://schemas.microsoft.com/office/drawing/2014/main" val="3852881072"/>
                    </a:ext>
                  </a:extLst>
                </a:gridCol>
                <a:gridCol w="2774129">
                  <a:extLst>
                    <a:ext uri="{9D8B030D-6E8A-4147-A177-3AD203B41FA5}">
                      <a16:colId xmlns:a16="http://schemas.microsoft.com/office/drawing/2014/main" val="2407783953"/>
                    </a:ext>
                  </a:extLst>
                </a:gridCol>
              </a:tblGrid>
              <a:tr h="732796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510915" algn="l"/>
                        </a:tabLst>
                      </a:pPr>
                      <a:r>
                        <a:rPr lang="de-DE" sz="2000" dirty="0">
                          <a:effectLst/>
                        </a:rPr>
                        <a:t>Umsatz in der Forstwirtschaft</a:t>
                      </a:r>
                      <a:endParaRPr lang="de-CH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510915" algn="l"/>
                        </a:tabLst>
                      </a:pPr>
                      <a:r>
                        <a:rPr lang="de-DE" sz="2000" dirty="0">
                          <a:effectLst/>
                        </a:rPr>
                        <a:t>Sockelbeitrag</a:t>
                      </a:r>
                      <a:endParaRPr lang="de-CH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510915" algn="l"/>
                        </a:tabLst>
                      </a:pPr>
                      <a:r>
                        <a:rPr lang="de-DE" sz="2000" dirty="0">
                          <a:effectLst/>
                        </a:rPr>
                        <a:t>Beitrag Betriebsleiter/in</a:t>
                      </a:r>
                      <a:endParaRPr lang="de-CH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6875116"/>
                  </a:ext>
                </a:extLst>
              </a:tr>
              <a:tr h="479163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510915" algn="l"/>
                        </a:tabLst>
                      </a:pPr>
                      <a:r>
                        <a:rPr lang="de-DE" sz="2000" dirty="0">
                          <a:effectLst/>
                        </a:rPr>
                        <a:t>Bis CHF 10`000.-</a:t>
                      </a:r>
                      <a:endParaRPr lang="de-CH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510915" algn="l"/>
                        </a:tabLst>
                      </a:pPr>
                      <a:r>
                        <a:rPr lang="de-DE" sz="2000" dirty="0">
                          <a:effectLst/>
                        </a:rPr>
                        <a:t>beitragsbefreit</a:t>
                      </a:r>
                      <a:endParaRPr lang="de-CH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510915" algn="l"/>
                        </a:tabLst>
                      </a:pPr>
                      <a:r>
                        <a:rPr lang="de-DE" sz="2000" dirty="0">
                          <a:effectLst/>
                        </a:rPr>
                        <a:t>beitragsbefreit</a:t>
                      </a:r>
                      <a:endParaRPr lang="de-CH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4429234"/>
                  </a:ext>
                </a:extLst>
              </a:tr>
              <a:tr h="958326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510915" algn="l"/>
                        </a:tabLst>
                      </a:pPr>
                      <a:r>
                        <a:rPr lang="de-DE" sz="2000" dirty="0">
                          <a:effectLst/>
                        </a:rPr>
                        <a:t>Ab CHF 10`001.- bis CHF 30`000.-</a:t>
                      </a:r>
                      <a:endParaRPr lang="de-CH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510915" algn="l"/>
                        </a:tabLst>
                      </a:pPr>
                      <a:r>
                        <a:rPr lang="de-DE" sz="2000" dirty="0">
                          <a:effectLst/>
                        </a:rPr>
                        <a:t>reduzierter Beitrag</a:t>
                      </a:r>
                      <a:endParaRPr lang="de-CH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510915" algn="l"/>
                        </a:tabLst>
                      </a:pPr>
                      <a:r>
                        <a:rPr lang="de-DE" sz="2000" dirty="0">
                          <a:effectLst/>
                        </a:rPr>
                        <a:t>reduzierter Beitrag</a:t>
                      </a:r>
                      <a:endParaRPr lang="de-CH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7569203"/>
                  </a:ext>
                </a:extLst>
              </a:tr>
              <a:tr h="479163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510915" algn="l"/>
                        </a:tabLst>
                      </a:pPr>
                      <a:r>
                        <a:rPr lang="de-DE" sz="2000" dirty="0">
                          <a:effectLst/>
                        </a:rPr>
                        <a:t>Ab CHF 30`001.-</a:t>
                      </a:r>
                      <a:endParaRPr lang="de-CH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510915" algn="l"/>
                        </a:tabLst>
                      </a:pPr>
                      <a:r>
                        <a:rPr lang="de-DE" sz="2000" dirty="0">
                          <a:effectLst/>
                        </a:rPr>
                        <a:t>voller Beitrag</a:t>
                      </a:r>
                      <a:endParaRPr lang="de-CH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510915" algn="l"/>
                        </a:tabLst>
                      </a:pPr>
                      <a:r>
                        <a:rPr lang="de-DE" sz="2000" dirty="0">
                          <a:effectLst/>
                        </a:rPr>
                        <a:t>voller Beitrag</a:t>
                      </a:r>
                      <a:endParaRPr lang="de-CH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1058766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5D165BB4-0B87-0B41-AEE6-9A40A594E28D}"/>
              </a:ext>
            </a:extLst>
          </p:cNvPr>
          <p:cNvSpPr txBox="1"/>
          <p:nvPr/>
        </p:nvSpPr>
        <p:spPr>
          <a:xfrm>
            <a:off x="961256" y="4974912"/>
            <a:ext cx="6635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/>
              <a:t>Reduktion gemäss Ergänzung 1 zum Reglement</a:t>
            </a:r>
          </a:p>
        </p:txBody>
      </p:sp>
    </p:spTree>
    <p:extLst>
      <p:ext uri="{BB962C8B-B14F-4D97-AF65-F5344CB8AC3E}">
        <p14:creationId xmlns:p14="http://schemas.microsoft.com/office/powerpoint/2010/main" val="294626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Weshalb werden die Beiträge erhöht?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1256" y="1916832"/>
            <a:ext cx="8003232" cy="4042772"/>
          </a:xfrm>
        </p:spPr>
        <p:txBody>
          <a:bodyPr>
            <a:normAutofit lnSpcReduction="10000"/>
          </a:bodyPr>
          <a:lstStyle/>
          <a:p>
            <a:pPr lvl="0"/>
            <a:r>
              <a:rPr lang="de-DE" sz="2800" dirty="0"/>
              <a:t>Erhöhung der üK-Beiträge von CHF 70.- auf CHF 80.- pro üK-Tag und Lernender.</a:t>
            </a:r>
            <a:endParaRPr lang="de-CH" sz="2800" dirty="0"/>
          </a:p>
          <a:p>
            <a:pPr lvl="0">
              <a:spcBef>
                <a:spcPts val="1000"/>
              </a:spcBef>
            </a:pPr>
            <a:r>
              <a:rPr lang="de-DE" sz="2800" dirty="0"/>
              <a:t>Höherer Aufwand für die Bildungsprojekte der OdA Wald Schweiz.</a:t>
            </a:r>
            <a:endParaRPr lang="de-CH" sz="2800" dirty="0"/>
          </a:p>
          <a:p>
            <a:pPr>
              <a:spcBef>
                <a:spcPts val="1000"/>
              </a:spcBef>
            </a:pPr>
            <a:r>
              <a:rPr lang="de-DE" sz="2800" dirty="0"/>
              <a:t>Es zahlen weniger Betriebe in den Fonds ein (Betriebszusammenlegungen und Geschäfts-aufgaben)</a:t>
            </a:r>
            <a:r>
              <a:rPr lang="de-CH" sz="2800" dirty="0"/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CH" sz="2800" b="1" dirty="0">
                <a:solidFill>
                  <a:srgbClr val="262CD2"/>
                </a:solidFill>
              </a:rPr>
              <a:t>Dank höherer üK-Beiträge ist die Belastung für Lehrbetriebe nicht grösser.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8081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Wie wird das Geld verwendet?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1256" y="1916832"/>
            <a:ext cx="7931224" cy="4320480"/>
          </a:xfrm>
        </p:spPr>
        <p:txBody>
          <a:bodyPr>
            <a:no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de-CH" sz="2800" dirty="0">
                <a:solidFill>
                  <a:srgbClr val="009B00"/>
                </a:solidFill>
                <a:latin typeface="+mn-lt"/>
              </a:rPr>
              <a:t>Einnahmen 2018 (gerundet): 990’000.-</a:t>
            </a:r>
          </a:p>
          <a:p>
            <a:pPr lvl="0"/>
            <a:r>
              <a:rPr lang="de-CH" sz="3000" dirty="0">
                <a:latin typeface="+mn-lt"/>
              </a:rPr>
              <a:t>Beiträge an die überbetrieblichen Kurse (70%)</a:t>
            </a:r>
          </a:p>
          <a:p>
            <a:pPr lvl="0">
              <a:spcBef>
                <a:spcPts val="800"/>
              </a:spcBef>
            </a:pPr>
            <a:r>
              <a:rPr lang="de-CH" sz="3000" dirty="0">
                <a:latin typeface="+mn-lt"/>
              </a:rPr>
              <a:t>Beiträge an Weiterbildungen: Forstwartvor-arbeiter, Seilkraneinsatzleiter, Förster, etc. (5%)</a:t>
            </a:r>
          </a:p>
          <a:p>
            <a:pPr lvl="0">
              <a:spcBef>
                <a:spcPts val="800"/>
              </a:spcBef>
            </a:pPr>
            <a:r>
              <a:rPr lang="de-CH" sz="3000" dirty="0">
                <a:latin typeface="+mn-lt"/>
              </a:rPr>
              <a:t>Projekte der OdA Wald Schweiz (18%)</a:t>
            </a:r>
          </a:p>
          <a:p>
            <a:pPr lvl="0">
              <a:spcBef>
                <a:spcPts val="800"/>
              </a:spcBef>
            </a:pPr>
            <a:r>
              <a:rPr lang="de-CH" sz="3000" dirty="0">
                <a:latin typeface="+mn-lt"/>
              </a:rPr>
              <a:t>Verwaltungskosten (7%)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de-CH" sz="2800" dirty="0">
                <a:latin typeface="+mn-lt"/>
              </a:rPr>
              <a:t>Keine direkten Zahlungen an Privatpersonen oder Betriebe.</a:t>
            </a:r>
          </a:p>
        </p:txBody>
      </p:sp>
    </p:spTree>
    <p:extLst>
      <p:ext uri="{BB962C8B-B14F-4D97-AF65-F5344CB8AC3E}">
        <p14:creationId xmlns:p14="http://schemas.microsoft.com/office/powerpoint/2010/main" val="2475311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1256" y="476672"/>
            <a:ext cx="7859216" cy="792088"/>
          </a:xfrm>
        </p:spPr>
        <p:txBody>
          <a:bodyPr>
            <a:normAutofit fontScale="90000"/>
          </a:bodyPr>
          <a:lstStyle/>
          <a:p>
            <a:r>
              <a:rPr lang="de-CH" b="1" dirty="0"/>
              <a:t>Projekte der OdA Wald in den letzten 4 Jahren: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1256" y="1916832"/>
            <a:ext cx="7931224" cy="4042772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de-CH" sz="2400" dirty="0"/>
              <a:t>Projekt Förderung und Erhaltung der Lehrbetriebe</a:t>
            </a:r>
          </a:p>
          <a:p>
            <a:pPr lvl="0">
              <a:spcBef>
                <a:spcPts val="600"/>
              </a:spcBef>
            </a:pPr>
            <a:r>
              <a:rPr lang="de-CH" sz="2400" dirty="0"/>
              <a:t>5-Jahresüberprüfung der Forstwart- und </a:t>
            </a:r>
            <a:r>
              <a:rPr lang="de-CH" sz="2400" dirty="0" err="1"/>
              <a:t>Forstpraktikerausbildung</a:t>
            </a:r>
            <a:endParaRPr lang="de-CH" sz="2400" dirty="0"/>
          </a:p>
          <a:p>
            <a:pPr lvl="0">
              <a:spcBef>
                <a:spcPts val="600"/>
              </a:spcBef>
            </a:pPr>
            <a:r>
              <a:rPr lang="de-CH" sz="2400" dirty="0"/>
              <a:t>Projekt zentrale Prüfung Berufskenntnisse (QV Forstwart/in)</a:t>
            </a:r>
          </a:p>
          <a:p>
            <a:pPr lvl="0">
              <a:spcBef>
                <a:spcPts val="600"/>
              </a:spcBef>
            </a:pPr>
            <a:r>
              <a:rPr lang="de-CH" sz="2400" dirty="0"/>
              <a:t>Projekt Förderung Gesundheit von Forstwart-Lernenden</a:t>
            </a:r>
          </a:p>
          <a:p>
            <a:pPr>
              <a:spcBef>
                <a:spcPts val="600"/>
              </a:spcBef>
            </a:pPr>
            <a:r>
              <a:rPr lang="de-CH" sz="2400" dirty="0"/>
              <a:t>Revision Bildungsverordnung / Bildungsplan Forstwart(in) EFZ </a:t>
            </a:r>
          </a:p>
          <a:p>
            <a:pPr>
              <a:spcBef>
                <a:spcPts val="600"/>
              </a:spcBef>
            </a:pPr>
            <a:r>
              <a:rPr lang="de-CH" sz="2400" dirty="0"/>
              <a:t>Stand an den Swiss Skills</a:t>
            </a:r>
          </a:p>
          <a:p>
            <a:pPr>
              <a:spcBef>
                <a:spcPts val="600"/>
              </a:spcBef>
            </a:pPr>
            <a:r>
              <a:rPr lang="de-CH" sz="2400" dirty="0"/>
              <a:t>Berichterstattung über die Waldberufe in der Presse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235892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Wo kann ich mich informieren?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1256" y="1916832"/>
            <a:ext cx="8003232" cy="4042772"/>
          </a:xfrm>
        </p:spPr>
        <p:txBody>
          <a:bodyPr>
            <a:norm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de-CH" dirty="0"/>
              <a:t>Auf der Website </a:t>
            </a:r>
            <a:r>
              <a:rPr lang="de-CH" u="sng" dirty="0">
                <a:hlinkClick r:id="rId3"/>
              </a:rPr>
              <a:t>www.bbf-wald.ch</a:t>
            </a:r>
            <a:r>
              <a:rPr lang="de-CH" dirty="0"/>
              <a:t> :</a:t>
            </a:r>
          </a:p>
          <a:p>
            <a:pPr lvl="0">
              <a:spcBef>
                <a:spcPts val="600"/>
              </a:spcBef>
            </a:pPr>
            <a:r>
              <a:rPr lang="de-CH" sz="2800" dirty="0"/>
              <a:t>Reglement des BBF Wald</a:t>
            </a:r>
          </a:p>
          <a:p>
            <a:pPr lvl="0">
              <a:spcBef>
                <a:spcPts val="600"/>
              </a:spcBef>
            </a:pPr>
            <a:r>
              <a:rPr lang="de-CH" sz="2800" dirty="0"/>
              <a:t>Budget</a:t>
            </a:r>
            <a:r>
              <a:rPr lang="de-CH" sz="2800"/>
              <a:t>, Jahresrechnung, Geschäftsbericht</a:t>
            </a:r>
            <a:endParaRPr lang="de-CH" sz="2800" dirty="0"/>
          </a:p>
          <a:p>
            <a:pPr lvl="0">
              <a:spcBef>
                <a:spcPts val="600"/>
              </a:spcBef>
            </a:pPr>
            <a:r>
              <a:rPr lang="de-CH" sz="2800" dirty="0"/>
              <a:t>Merkblatt und häufig gestellte Fragen</a:t>
            </a:r>
          </a:p>
          <a:p>
            <a:pPr lvl="0">
              <a:spcBef>
                <a:spcPts val="600"/>
              </a:spcBef>
            </a:pPr>
            <a:r>
              <a:rPr lang="de-CH" sz="2800" dirty="0"/>
              <a:t>Liste der pflichtigen Betriebe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CH" dirty="0"/>
              <a:t>Geschäftsstelle: 032 386 70 00</a:t>
            </a:r>
            <a:br>
              <a:rPr lang="de-CH" dirty="0"/>
            </a:br>
            <a:r>
              <a:rPr lang="de-CH" dirty="0"/>
              <a:t>(Mo - Do 8.00 – 11.30 Uhr)</a:t>
            </a:r>
          </a:p>
          <a:p>
            <a:pPr marL="0" lvl="0" indent="0">
              <a:spcBef>
                <a:spcPts val="600"/>
              </a:spcBef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28361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Der BBF Wald ist dankbar für ...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1256" y="1916832"/>
            <a:ext cx="8003232" cy="4042772"/>
          </a:xfrm>
        </p:spPr>
        <p:txBody>
          <a:bodyPr>
            <a:normAutofit/>
          </a:bodyPr>
          <a:lstStyle/>
          <a:p>
            <a:r>
              <a:rPr lang="de-DE" dirty="0"/>
              <a:t>Fristgerechte Einreichung der Selbstdeklaration</a:t>
            </a:r>
          </a:p>
          <a:p>
            <a:r>
              <a:rPr lang="de-DE" dirty="0"/>
              <a:t>Informationen über pflichtige Betriebe und Einzelpersonen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9835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F6D1797-5D66-C446-A6A4-9EBB679036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/>
          <a:stretch/>
        </p:blipFill>
        <p:spPr>
          <a:xfrm>
            <a:off x="-1116632" y="10156"/>
            <a:ext cx="10260632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4797152"/>
            <a:ext cx="8003232" cy="1008112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Besten Dank für Ihre Aufmerksamkeit!</a:t>
            </a:r>
          </a:p>
          <a:p>
            <a:pPr marL="0" indent="0">
              <a:buNone/>
            </a:pPr>
            <a:r>
              <a:rPr lang="de-DE" dirty="0"/>
              <a:t>Besten Dank für Ihre Mithilfe!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62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961256" y="548680"/>
            <a:ext cx="7859216" cy="792088"/>
          </a:xfrm>
        </p:spPr>
        <p:txBody>
          <a:bodyPr/>
          <a:lstStyle/>
          <a:p>
            <a:r>
              <a:rPr lang="de-DE" b="1" dirty="0"/>
              <a:t>Zweck und Entstehung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Nachwuchsförderung</a:t>
            </a:r>
          </a:p>
          <a:p>
            <a:r>
              <a:rPr lang="de-DE" dirty="0"/>
              <a:t>Förderung der forstlichen Aus- und Weiterbildung</a:t>
            </a:r>
          </a:p>
          <a:p>
            <a:r>
              <a:rPr lang="de-DE" dirty="0"/>
              <a:t>Kosten der beruflichen Aus- und Weiter-bildung auf </a:t>
            </a:r>
            <a:r>
              <a:rPr lang="de-DE" dirty="0">
                <a:solidFill>
                  <a:srgbClr val="009B00"/>
                </a:solidFill>
              </a:rPr>
              <a:t>alle Schultern verteilen</a:t>
            </a:r>
          </a:p>
          <a:p>
            <a:pPr marL="0" indent="0">
              <a:buNone/>
            </a:pPr>
            <a:endParaRPr lang="de-DE" dirty="0">
              <a:solidFill>
                <a:srgbClr val="009B00"/>
              </a:solidFill>
            </a:endParaRPr>
          </a:p>
          <a:p>
            <a:pPr marL="0" indent="0">
              <a:buNone/>
            </a:pPr>
            <a:r>
              <a:rPr lang="de-DE" dirty="0"/>
              <a:t>Start: 2009</a:t>
            </a:r>
          </a:p>
        </p:txBody>
      </p:sp>
    </p:spTree>
    <p:extLst>
      <p:ext uri="{BB962C8B-B14F-4D97-AF65-F5344CB8AC3E}">
        <p14:creationId xmlns:p14="http://schemas.microsoft.com/office/powerpoint/2010/main" val="277036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zess 4"/>
          <p:cNvSpPr/>
          <p:nvPr/>
        </p:nvSpPr>
        <p:spPr>
          <a:xfrm>
            <a:off x="2483768" y="2898324"/>
            <a:ext cx="3781781" cy="681706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OdA Wald Schweiz</a:t>
            </a:r>
            <a:r>
              <a:rPr lang="de-DE" sz="2400" dirty="0"/>
              <a:t>)</a:t>
            </a:r>
          </a:p>
        </p:txBody>
      </p:sp>
      <p:sp>
        <p:nvSpPr>
          <p:cNvPr id="6" name="Prozess 5"/>
          <p:cNvSpPr/>
          <p:nvPr/>
        </p:nvSpPr>
        <p:spPr>
          <a:xfrm>
            <a:off x="2960499" y="3958343"/>
            <a:ext cx="2828317" cy="682999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Fondskommission</a:t>
            </a:r>
          </a:p>
        </p:txBody>
      </p:sp>
      <p:cxnSp>
        <p:nvCxnSpPr>
          <p:cNvPr id="10" name="Gerade Verbindung 9"/>
          <p:cNvCxnSpPr>
            <a:cxnSpLocks/>
          </p:cNvCxnSpPr>
          <p:nvPr/>
        </p:nvCxnSpPr>
        <p:spPr>
          <a:xfrm>
            <a:off x="4355976" y="2613793"/>
            <a:ext cx="0" cy="283238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>
            <a:cxnSpLocks/>
          </p:cNvCxnSpPr>
          <p:nvPr/>
        </p:nvCxnSpPr>
        <p:spPr>
          <a:xfrm>
            <a:off x="4355976" y="3580030"/>
            <a:ext cx="0" cy="378313"/>
          </a:xfrm>
          <a:prstGeom prst="line">
            <a:avLst/>
          </a:prstGeom>
          <a:ln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rozess 16"/>
          <p:cNvSpPr/>
          <p:nvPr/>
        </p:nvSpPr>
        <p:spPr>
          <a:xfrm>
            <a:off x="2843808" y="5019655"/>
            <a:ext cx="3008540" cy="1073641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Geschäfts- und Inkassostelle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Codoc, Lyss</a:t>
            </a:r>
          </a:p>
        </p:txBody>
      </p:sp>
      <p:cxnSp>
        <p:nvCxnSpPr>
          <p:cNvPr id="18" name="Gerade Verbindung 17"/>
          <p:cNvCxnSpPr>
            <a:cxnSpLocks/>
          </p:cNvCxnSpPr>
          <p:nvPr/>
        </p:nvCxnSpPr>
        <p:spPr>
          <a:xfrm>
            <a:off x="4355976" y="4648200"/>
            <a:ext cx="0" cy="371455"/>
          </a:xfrm>
          <a:prstGeom prst="line">
            <a:avLst/>
          </a:prstGeom>
          <a:ln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Prozess 27"/>
          <p:cNvSpPr/>
          <p:nvPr/>
        </p:nvSpPr>
        <p:spPr>
          <a:xfrm>
            <a:off x="2107212" y="1628800"/>
            <a:ext cx="4481012" cy="964345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Staatssekretariat für Bildung, </a:t>
            </a:r>
            <a:br>
              <a:rPr lang="de-DE" sz="2000" b="1" dirty="0">
                <a:solidFill>
                  <a:schemeClr val="tx1"/>
                </a:solidFill>
              </a:rPr>
            </a:br>
            <a:r>
              <a:rPr lang="de-DE" sz="2000" b="1" dirty="0">
                <a:solidFill>
                  <a:schemeClr val="tx1"/>
                </a:solidFill>
              </a:rPr>
              <a:t>Forschung und Innovation </a:t>
            </a:r>
            <a:r>
              <a:rPr lang="de-DE" sz="2000" dirty="0">
                <a:solidFill>
                  <a:schemeClr val="tx1"/>
                </a:solidFill>
              </a:rPr>
              <a:t>(SBFI)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A716A11-3214-7F4B-B765-3CE04E2EBFC4}"/>
              </a:ext>
            </a:extLst>
          </p:cNvPr>
          <p:cNvSpPr txBox="1"/>
          <p:nvPr/>
        </p:nvSpPr>
        <p:spPr>
          <a:xfrm>
            <a:off x="7308304" y="305451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Träger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64F882C-0A3B-C343-A7F0-6603514585AF}"/>
              </a:ext>
            </a:extLst>
          </p:cNvPr>
          <p:cNvSpPr txBox="1"/>
          <p:nvPr/>
        </p:nvSpPr>
        <p:spPr>
          <a:xfrm>
            <a:off x="7308304" y="192630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Aufsicht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AD9F53E-EE9A-214F-ADCF-D0212A459DD5}"/>
              </a:ext>
            </a:extLst>
          </p:cNvPr>
          <p:cNvSpPr txBox="1"/>
          <p:nvPr/>
        </p:nvSpPr>
        <p:spPr>
          <a:xfrm>
            <a:off x="7308304" y="4009861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Operative Aufsicht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C09DCD-B516-3343-B2EB-418DD4F6E3B4}"/>
              </a:ext>
            </a:extLst>
          </p:cNvPr>
          <p:cNvSpPr txBox="1"/>
          <p:nvPr/>
        </p:nvSpPr>
        <p:spPr>
          <a:xfrm>
            <a:off x="7308304" y="515893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Umsetzung</a:t>
            </a:r>
          </a:p>
        </p:txBody>
      </p:sp>
      <p:sp>
        <p:nvSpPr>
          <p:cNvPr id="23" name="Titel 5">
            <a:extLst>
              <a:ext uri="{FF2B5EF4-FFF2-40B4-BE49-F238E27FC236}">
                <a16:creationId xmlns:a16="http://schemas.microsoft.com/office/drawing/2014/main" id="{E8B63233-E884-454C-B4F4-21D39E98A0F4}"/>
              </a:ext>
            </a:extLst>
          </p:cNvPr>
          <p:cNvSpPr txBox="1">
            <a:spLocks/>
          </p:cNvSpPr>
          <p:nvPr/>
        </p:nvSpPr>
        <p:spPr>
          <a:xfrm>
            <a:off x="961256" y="548680"/>
            <a:ext cx="7859216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0000FF"/>
                </a:solidFill>
                <a:latin typeface="Calibri Regular"/>
                <a:ea typeface="+mj-ea"/>
                <a:cs typeface="Arial"/>
              </a:defRPr>
            </a:lvl1pPr>
          </a:lstStyle>
          <a:p>
            <a:r>
              <a:rPr lang="de-DE" b="1" dirty="0"/>
              <a:t>Wer ist wofür zuständig?</a:t>
            </a:r>
          </a:p>
        </p:txBody>
      </p:sp>
    </p:spTree>
    <p:extLst>
      <p:ext uri="{BB962C8B-B14F-4D97-AF65-F5344CB8AC3E}">
        <p14:creationId xmlns:p14="http://schemas.microsoft.com/office/powerpoint/2010/main" val="184266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Fondskommission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202FF1A-6A93-F544-8218-9093CB4E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Präsident: Hanspeter Lerch, WaldSchweiz</a:t>
            </a:r>
          </a:p>
          <a:p>
            <a:r>
              <a:rPr lang="de-DE" dirty="0"/>
              <a:t>Didier Wuarchoz, WaldSchweiz</a:t>
            </a:r>
          </a:p>
          <a:p>
            <a:r>
              <a:rPr lang="de-DE" dirty="0"/>
              <a:t>Andreas Huber, FUS</a:t>
            </a:r>
            <a:r>
              <a:rPr lang="de-CH" dirty="0"/>
              <a:t> </a:t>
            </a:r>
          </a:p>
          <a:p>
            <a:r>
              <a:rPr lang="de-DE" dirty="0"/>
              <a:t>Bruno Trüb, FUS</a:t>
            </a:r>
          </a:p>
          <a:p>
            <a:r>
              <a:rPr lang="de-DE" dirty="0"/>
              <a:t>Christian Kleiber, VSF</a:t>
            </a:r>
            <a:r>
              <a:rPr lang="de-CH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395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Geschäftsstelle / Revisionsstelle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202FF1A-6A93-F544-8218-9093CB4E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Geschäftsstelle:</a:t>
            </a:r>
          </a:p>
          <a:p>
            <a:r>
              <a:rPr lang="de-DE" dirty="0"/>
              <a:t>Rolf Dürig, Geschäftsführer</a:t>
            </a:r>
          </a:p>
          <a:p>
            <a:r>
              <a:rPr lang="de-DE" dirty="0"/>
              <a:t>Nicole Cia, Sachbearbeiterin und Inkasso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Revisionsstelle:</a:t>
            </a:r>
          </a:p>
          <a:p>
            <a:r>
              <a:rPr lang="de-DE" dirty="0"/>
              <a:t>BDO Visura, Solothurn</a:t>
            </a:r>
          </a:p>
          <a:p>
            <a:endParaRPr lang="de-DE" dirty="0"/>
          </a:p>
          <a:p>
            <a:pPr marL="0" indent="0">
              <a:buNone/>
            </a:pPr>
            <a:r>
              <a:rPr lang="de-CH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349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Wer muss in den Fonds einzahlen?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de-DE" dirty="0"/>
              <a:t>Alle, die Arbeiten in der Waldwirtschaft ausführen:</a:t>
            </a:r>
          </a:p>
          <a:p>
            <a:r>
              <a:rPr lang="de-DE" sz="2800" dirty="0"/>
              <a:t>Öffentliche Forstbetriebe</a:t>
            </a:r>
          </a:p>
          <a:p>
            <a:r>
              <a:rPr lang="de-DE" sz="2800" dirty="0"/>
              <a:t>Private Forstunternehmen</a:t>
            </a:r>
          </a:p>
          <a:p>
            <a:r>
              <a:rPr lang="de-DE" sz="2800" dirty="0" err="1"/>
              <a:t>Selbstständigerwerbende</a:t>
            </a:r>
            <a:endParaRPr lang="de-DE" sz="2800" dirty="0"/>
          </a:p>
          <a:p>
            <a:r>
              <a:rPr lang="de-DE" sz="2800" dirty="0"/>
              <a:t>Landwirte und Private, die im Auftrag holzen</a:t>
            </a:r>
          </a:p>
          <a:p>
            <a:r>
              <a:rPr lang="de-DE" sz="2800" dirty="0"/>
              <a:t>Weitere Firmen, die Forstwarte beschäftigen</a:t>
            </a:r>
          </a:p>
        </p:txBody>
      </p:sp>
    </p:spTree>
    <p:extLst>
      <p:ext uri="{BB962C8B-B14F-4D97-AF65-F5344CB8AC3E}">
        <p14:creationId xmlns:p14="http://schemas.microsoft.com/office/powerpoint/2010/main" val="306620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Arbeiten in der Waldwirtschaft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de-CH" sz="3400" dirty="0">
                <a:latin typeface="+mn-lt"/>
              </a:rPr>
              <a:t>Dies sind gemäss Artikel 4 des Fondsreglementes:</a:t>
            </a:r>
          </a:p>
          <a:p>
            <a:pPr lvl="0"/>
            <a:r>
              <a:rPr lang="de-DE" sz="3300" dirty="0">
                <a:latin typeface="+mn-lt"/>
              </a:rPr>
              <a:t>Planung und Organisation der Holzernte</a:t>
            </a:r>
            <a:endParaRPr lang="de-CH" sz="3300" dirty="0">
              <a:latin typeface="+mn-lt"/>
            </a:endParaRPr>
          </a:p>
          <a:p>
            <a:pPr lvl="0"/>
            <a:r>
              <a:rPr lang="de-DE" sz="3300" dirty="0">
                <a:latin typeface="+mn-lt"/>
              </a:rPr>
              <a:t>Holzerntearbeiten, Holzbringung</a:t>
            </a:r>
            <a:endParaRPr lang="de-CH" sz="3300" dirty="0">
              <a:latin typeface="+mn-lt"/>
            </a:endParaRPr>
          </a:p>
          <a:p>
            <a:pPr lvl="0"/>
            <a:r>
              <a:rPr lang="de-DE" sz="3300" dirty="0">
                <a:latin typeface="+mn-lt"/>
              </a:rPr>
              <a:t>Verkauf und Vermarktung des Rohholzes</a:t>
            </a:r>
            <a:endParaRPr lang="de-CH" sz="3300" dirty="0">
              <a:latin typeface="+mn-lt"/>
            </a:endParaRPr>
          </a:p>
          <a:p>
            <a:pPr lvl="0"/>
            <a:r>
              <a:rPr lang="de-DE" sz="3300" dirty="0">
                <a:latin typeface="+mn-lt"/>
              </a:rPr>
              <a:t>Waldbauliche Planung</a:t>
            </a:r>
            <a:endParaRPr lang="de-CH" sz="3300" dirty="0">
              <a:latin typeface="+mn-lt"/>
            </a:endParaRPr>
          </a:p>
          <a:p>
            <a:pPr lvl="0"/>
            <a:r>
              <a:rPr lang="de-DE" sz="3300" dirty="0" err="1">
                <a:latin typeface="+mn-lt"/>
              </a:rPr>
              <a:t>Bestandesbegründungen</a:t>
            </a:r>
            <a:endParaRPr lang="de-CH" sz="3300" dirty="0">
              <a:latin typeface="+mn-lt"/>
            </a:endParaRPr>
          </a:p>
          <a:p>
            <a:pPr lvl="0"/>
            <a:r>
              <a:rPr lang="de-DE" sz="3300" dirty="0">
                <a:latin typeface="+mn-lt"/>
              </a:rPr>
              <a:t>Jungwaldpflege</a:t>
            </a:r>
            <a:endParaRPr lang="de-CH" sz="3300" dirty="0">
              <a:latin typeface="+mn-lt"/>
            </a:endParaRPr>
          </a:p>
          <a:p>
            <a:pPr lvl="0"/>
            <a:r>
              <a:rPr lang="de-DE" sz="3300" dirty="0">
                <a:latin typeface="+mn-lt"/>
              </a:rPr>
              <a:t>Waldpflege</a:t>
            </a:r>
            <a:endParaRPr lang="de-CH" sz="3300" dirty="0">
              <a:latin typeface="+mn-lt"/>
            </a:endParaRPr>
          </a:p>
          <a:p>
            <a:pPr lvl="0"/>
            <a:r>
              <a:rPr lang="de-DE" sz="3300" dirty="0">
                <a:latin typeface="+mn-lt"/>
              </a:rPr>
              <a:t>Hecken- und Waldrandpflege</a:t>
            </a:r>
            <a:endParaRPr lang="de-CH" sz="3300" dirty="0">
              <a:latin typeface="+mn-lt"/>
            </a:endParaRPr>
          </a:p>
          <a:p>
            <a:pPr lvl="0"/>
            <a:r>
              <a:rPr lang="de-DE" sz="3300" dirty="0">
                <a:latin typeface="+mn-lt"/>
              </a:rPr>
              <a:t>Forstschutz</a:t>
            </a:r>
            <a:endParaRPr lang="de-CH" sz="3300" dirty="0">
              <a:latin typeface="+mn-lt"/>
            </a:endParaRPr>
          </a:p>
          <a:p>
            <a:pPr lvl="0"/>
            <a:r>
              <a:rPr lang="de-DE" sz="3300" dirty="0">
                <a:latin typeface="+mn-lt"/>
              </a:rPr>
              <a:t>Forstliches Bauwesen</a:t>
            </a:r>
            <a:endParaRPr lang="de-CH" sz="3300" dirty="0">
              <a:latin typeface="+mn-lt"/>
            </a:endParaRPr>
          </a:p>
          <a:p>
            <a:pPr lvl="0"/>
            <a:r>
              <a:rPr lang="de-DE" sz="3300" dirty="0">
                <a:latin typeface="+mn-lt"/>
              </a:rPr>
              <a:t>Beratung von Waldeigentümern zur Waldbewirtschaftung</a:t>
            </a:r>
            <a:endParaRPr lang="de-CH" sz="3300" dirty="0">
              <a:latin typeface="+mn-lt"/>
            </a:endParaRPr>
          </a:p>
          <a:p>
            <a:pPr>
              <a:spcBef>
                <a:spcPts val="1368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463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Was ist der Nutzen des BBF Wald?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1256" y="1916832"/>
            <a:ext cx="7931224" cy="4042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Damit die Ausbildung funktioniert, braucht es</a:t>
            </a:r>
          </a:p>
          <a:p>
            <a:r>
              <a:rPr lang="de-DE" dirty="0"/>
              <a:t>Betriebe, die bereit sind auszubilden</a:t>
            </a:r>
          </a:p>
          <a:p>
            <a:r>
              <a:rPr lang="de-DE" dirty="0"/>
              <a:t>Geld, um die Ausbildungskosten zu decken.</a:t>
            </a:r>
          </a:p>
          <a:p>
            <a:pPr marL="0" indent="0">
              <a:buNone/>
            </a:pPr>
            <a:r>
              <a:rPr lang="de-DE" dirty="0"/>
              <a:t>Von einem gut funktionierenden Ausbildungs-bereich profitieren alle.</a:t>
            </a:r>
          </a:p>
        </p:txBody>
      </p:sp>
    </p:spTree>
    <p:extLst>
      <p:ext uri="{BB962C8B-B14F-4D97-AF65-F5344CB8AC3E}">
        <p14:creationId xmlns:p14="http://schemas.microsoft.com/office/powerpoint/2010/main" val="3428187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Beiträge ab 2019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1256" y="1916832"/>
            <a:ext cx="8003232" cy="4042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/>
              <a:t>Die Beiträge werden wie folgt erhöht: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800" dirty="0"/>
              <a:t>Die üK-Beiträge werden ab August 2019 von CHF 70.- auf CHF 80.- erhöht .</a:t>
            </a:r>
            <a:endParaRPr lang="de-CH" sz="2800" dirty="0"/>
          </a:p>
          <a:p>
            <a:pPr marL="0" indent="0">
              <a:spcBef>
                <a:spcPts val="1000"/>
              </a:spcBef>
              <a:buNone/>
            </a:pPr>
            <a:r>
              <a:rPr lang="de-CH" sz="2000" dirty="0"/>
              <a:t>Das neue Reglement tritt per 1.4.2019 in Kraft und ist allgemeinverbindlich.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CH" dirty="0"/>
          </a:p>
        </p:txBody>
      </p: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EF3BB399-E970-E14D-B27C-D115FB4BF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002313"/>
              </p:ext>
            </p:extLst>
          </p:nvPr>
        </p:nvGraphicFramePr>
        <p:xfrm>
          <a:off x="995576" y="2708920"/>
          <a:ext cx="7488832" cy="1424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2923">
                  <a:extLst>
                    <a:ext uri="{9D8B030D-6E8A-4147-A177-3AD203B41FA5}">
                      <a16:colId xmlns:a16="http://schemas.microsoft.com/office/drawing/2014/main" val="4024281465"/>
                    </a:ext>
                  </a:extLst>
                </a:gridCol>
                <a:gridCol w="1557880">
                  <a:extLst>
                    <a:ext uri="{9D8B030D-6E8A-4147-A177-3AD203B41FA5}">
                      <a16:colId xmlns:a16="http://schemas.microsoft.com/office/drawing/2014/main" val="998595192"/>
                    </a:ext>
                  </a:extLst>
                </a:gridCol>
                <a:gridCol w="1640446">
                  <a:extLst>
                    <a:ext uri="{9D8B030D-6E8A-4147-A177-3AD203B41FA5}">
                      <a16:colId xmlns:a16="http://schemas.microsoft.com/office/drawing/2014/main" val="329633780"/>
                    </a:ext>
                  </a:extLst>
                </a:gridCol>
                <a:gridCol w="1847583">
                  <a:extLst>
                    <a:ext uri="{9D8B030D-6E8A-4147-A177-3AD203B41FA5}">
                      <a16:colId xmlns:a16="http://schemas.microsoft.com/office/drawing/2014/main" val="4215882208"/>
                    </a:ext>
                  </a:extLst>
                </a:gridCol>
              </a:tblGrid>
              <a:tr h="474925">
                <a:tc>
                  <a:txBody>
                    <a:bodyPr/>
                    <a:lstStyle/>
                    <a:p>
                      <a:pPr marR="14605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90600" algn="l"/>
                          <a:tab pos="2430780" algn="l"/>
                        </a:tabLst>
                      </a:pPr>
                      <a:r>
                        <a:rPr lang="de-DE" sz="2200" dirty="0">
                          <a:effectLst/>
                        </a:rPr>
                        <a:t> </a:t>
                      </a:r>
                      <a:endParaRPr lang="de-CH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605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90600" algn="l"/>
                          <a:tab pos="2430780" algn="l"/>
                        </a:tabLst>
                      </a:pPr>
                      <a:r>
                        <a:rPr lang="de-DE" sz="2200" dirty="0">
                          <a:effectLst/>
                        </a:rPr>
                        <a:t>Bisher:</a:t>
                      </a:r>
                      <a:endParaRPr lang="de-CH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605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90600" algn="l"/>
                          <a:tab pos="2430780" algn="l"/>
                        </a:tabLst>
                      </a:pPr>
                      <a:r>
                        <a:rPr lang="de-DE" sz="2200">
                          <a:effectLst/>
                        </a:rPr>
                        <a:t>2019:</a:t>
                      </a:r>
                      <a:endParaRPr lang="de-CH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605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90600" algn="l"/>
                          <a:tab pos="2430780" algn="l"/>
                        </a:tabLst>
                      </a:pPr>
                      <a:r>
                        <a:rPr lang="de-DE" sz="2200">
                          <a:effectLst/>
                        </a:rPr>
                        <a:t>2020:</a:t>
                      </a:r>
                      <a:endParaRPr lang="de-CH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811107"/>
                  </a:ext>
                </a:extLst>
              </a:tr>
              <a:tr h="474925">
                <a:tc>
                  <a:txBody>
                    <a:bodyPr/>
                    <a:lstStyle/>
                    <a:p>
                      <a:pPr marR="14605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90600" algn="l"/>
                          <a:tab pos="2430780" algn="l"/>
                        </a:tabLst>
                      </a:pPr>
                      <a:r>
                        <a:rPr lang="de-DE" sz="2200" dirty="0">
                          <a:effectLst/>
                        </a:rPr>
                        <a:t>Sockelbeitrag:</a:t>
                      </a:r>
                      <a:endParaRPr lang="de-CH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605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90600" algn="l"/>
                          <a:tab pos="2430780" algn="l"/>
                        </a:tabLst>
                      </a:pPr>
                      <a:r>
                        <a:rPr lang="de-DE" sz="2200">
                          <a:effectLst/>
                        </a:rPr>
                        <a:t>CHF 300.-</a:t>
                      </a:r>
                      <a:endParaRPr lang="de-CH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605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90600" algn="l"/>
                          <a:tab pos="2430780" algn="l"/>
                        </a:tabLst>
                      </a:pPr>
                      <a:r>
                        <a:rPr lang="de-DE" sz="2200">
                          <a:effectLst/>
                        </a:rPr>
                        <a:t>CHF 325.-</a:t>
                      </a:r>
                      <a:endParaRPr lang="de-CH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605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90600" algn="l"/>
                          <a:tab pos="2430780" algn="l"/>
                        </a:tabLst>
                      </a:pPr>
                      <a:r>
                        <a:rPr lang="de-DE" sz="2200">
                          <a:effectLst/>
                        </a:rPr>
                        <a:t>CHF 350.-</a:t>
                      </a:r>
                      <a:endParaRPr lang="de-CH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0435546"/>
                  </a:ext>
                </a:extLst>
              </a:tr>
              <a:tr h="474925">
                <a:tc>
                  <a:txBody>
                    <a:bodyPr/>
                    <a:lstStyle/>
                    <a:p>
                      <a:pPr marR="14605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90600" algn="l"/>
                          <a:tab pos="2430780" algn="l"/>
                        </a:tabLst>
                      </a:pPr>
                      <a:r>
                        <a:rPr lang="de-DE" sz="2200">
                          <a:effectLst/>
                        </a:rPr>
                        <a:t>Mitarbeiterbeitrag:</a:t>
                      </a:r>
                      <a:endParaRPr lang="de-CH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605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90600" algn="l"/>
                          <a:tab pos="2430780" algn="l"/>
                        </a:tabLst>
                      </a:pPr>
                      <a:r>
                        <a:rPr lang="de-DE" sz="2200">
                          <a:effectLst/>
                        </a:rPr>
                        <a:t>CHF 200.-</a:t>
                      </a:r>
                      <a:endParaRPr lang="de-CH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605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90600" algn="l"/>
                          <a:tab pos="2430780" algn="l"/>
                        </a:tabLst>
                      </a:pPr>
                      <a:r>
                        <a:rPr lang="de-DE" sz="2200">
                          <a:effectLst/>
                        </a:rPr>
                        <a:t>CHF 225.-</a:t>
                      </a:r>
                      <a:endParaRPr lang="de-CH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605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90600" algn="l"/>
                          <a:tab pos="2430780" algn="l"/>
                        </a:tabLst>
                      </a:pPr>
                      <a:r>
                        <a:rPr lang="de-DE" sz="2200" dirty="0">
                          <a:effectLst/>
                        </a:rPr>
                        <a:t>CHF 250.-</a:t>
                      </a:r>
                      <a:endParaRPr lang="de-CH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3458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2878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568</Words>
  <Application>Microsoft Macintosh PowerPoint</Application>
  <PresentationFormat>Bildschirmpräsentation (4:3)</PresentationFormat>
  <Paragraphs>137</Paragraphs>
  <Slides>16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Regular</vt:lpstr>
      <vt:lpstr>Times New Roman</vt:lpstr>
      <vt:lpstr>1_Office Theme</vt:lpstr>
      <vt:lpstr>2_Office Theme</vt:lpstr>
      <vt:lpstr>Benutzerdefiniertes Design</vt:lpstr>
      <vt:lpstr>Seit 10 Jahren Berufsbildungsfonds Wald:   Einsatz für eine gute Ausbildung!</vt:lpstr>
      <vt:lpstr>Zweck und Entstehung</vt:lpstr>
      <vt:lpstr>PowerPoint-Präsentation</vt:lpstr>
      <vt:lpstr>Fondskommission</vt:lpstr>
      <vt:lpstr>Geschäftsstelle / Revisionsstelle</vt:lpstr>
      <vt:lpstr>Wer muss in den Fonds einzahlen?</vt:lpstr>
      <vt:lpstr>Arbeiten in der Waldwirtschaft</vt:lpstr>
      <vt:lpstr>Was ist der Nutzen des BBF Wald?</vt:lpstr>
      <vt:lpstr>Beiträge ab 2019</vt:lpstr>
      <vt:lpstr>Beitragsreduktion für Kleinbetriebe</vt:lpstr>
      <vt:lpstr>Weshalb werden die Beiträge erhöht?</vt:lpstr>
      <vt:lpstr>Wie wird das Geld verwendet?</vt:lpstr>
      <vt:lpstr>Projekte der OdA Wald in den letzten 4 Jahren:</vt:lpstr>
      <vt:lpstr>Wo kann ich mich informieren?</vt:lpstr>
      <vt:lpstr>Der BBF Wald ist dankbar für ...</vt:lpstr>
      <vt:lpstr>PowerPoint-Präsentation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Aufsichtskommission üK</dc:title>
  <dc:creator>Breitenstein</dc:creator>
  <cp:lastModifiedBy>Rolf Dürig</cp:lastModifiedBy>
  <cp:revision>291</cp:revision>
  <dcterms:modified xsi:type="dcterms:W3CDTF">2019-03-11T09:19:13Z</dcterms:modified>
</cp:coreProperties>
</file>